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8641"/>
            <a:ext cx="7772400" cy="432047"/>
          </a:xfrm>
        </p:spPr>
        <p:txBody>
          <a:bodyPr>
            <a:normAutofit fontScale="90000"/>
          </a:bodyPr>
          <a:lstStyle/>
          <a:p>
            <a:r>
              <a:rPr lang="ru-RU" sz="2700" b="1" dirty="0" smtClean="0"/>
              <a:t>Технология заготовки и хранения сенажа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332656"/>
            <a:ext cx="9144000" cy="6120680"/>
          </a:xfrm>
        </p:spPr>
        <p:txBody>
          <a:bodyPr>
            <a:noAutofit/>
          </a:bodyPr>
          <a:lstStyle/>
          <a:p>
            <a:pPr algn="l"/>
            <a:r>
              <a:rPr lang="ru-RU" sz="2400" b="1" dirty="0" smtClean="0">
                <a:solidFill>
                  <a:schemeClr val="tx1"/>
                </a:solidFill>
              </a:rPr>
              <a:t>Сенаж — это консервированный корм, приготовленный из зеленой травы, провяленной до влажности 50...55%, и законсервированный в герметичных емкостях. Сенаж по своим физико-химическим свойствам и кормовым достоинствам более близок к зеленой </a:t>
            </a:r>
            <a:r>
              <a:rPr lang="ru-RU" sz="2400" b="1" dirty="0" smtClean="0">
                <a:solidFill>
                  <a:schemeClr val="tx1"/>
                </a:solidFill>
              </a:rPr>
              <a:t>траве.</a:t>
            </a:r>
            <a:endParaRPr lang="ru-RU" sz="2400" b="1" dirty="0" smtClean="0">
              <a:solidFill>
                <a:schemeClr val="tx1"/>
              </a:solidFill>
            </a:endParaRPr>
          </a:p>
          <a:p>
            <a:pPr algn="l"/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sz="2400" b="1" dirty="0" smtClean="0">
                <a:solidFill>
                  <a:schemeClr val="tx1"/>
                </a:solidFill>
              </a:rPr>
              <a:t>Его можно использовать (при необходимости) в качестве единственного объемистого корма в зимних рационах жвачных животных, то есть заменить и силос и сено. При этом стоимость кормов снижается до 30%.</a:t>
            </a:r>
          </a:p>
          <a:p>
            <a:pPr algn="l"/>
            <a:r>
              <a:rPr lang="ru-RU" sz="2400" b="1" dirty="0" smtClean="0">
                <a:solidFill>
                  <a:schemeClr val="tx1"/>
                </a:solidFill>
              </a:rPr>
              <a:t>Развитие биохимических процессов в сенаже зависит в основном от влажности. В провяленной до влажности 50...55% массе слабо развиваются гнилостные и </a:t>
            </a:r>
            <a:r>
              <a:rPr lang="ru-RU" sz="2400" b="1" dirty="0" err="1" smtClean="0">
                <a:solidFill>
                  <a:schemeClr val="tx1"/>
                </a:solidFill>
              </a:rPr>
              <a:t>маслянокислые</a:t>
            </a: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sz="2400" b="1" dirty="0" smtClean="0">
                <a:solidFill>
                  <a:schemeClr val="tx1"/>
                </a:solidFill>
              </a:rPr>
              <a:t>бактерии. </a:t>
            </a:r>
            <a:r>
              <a:rPr lang="ru-RU" sz="2400" b="1" dirty="0" smtClean="0">
                <a:solidFill>
                  <a:schemeClr val="tx1"/>
                </a:solidFill>
              </a:rPr>
              <a:t>Без доступа воздуха прекращается также дыхание растительных </a:t>
            </a:r>
            <a:r>
              <a:rPr lang="ru-RU" sz="2400" b="1" dirty="0" smtClean="0">
                <a:solidFill>
                  <a:schemeClr val="tx1"/>
                </a:solidFill>
              </a:rPr>
              <a:t>клеток.</a:t>
            </a:r>
            <a:endParaRPr lang="ru-RU" sz="2400" b="1" dirty="0" smtClean="0">
              <a:solidFill>
                <a:schemeClr val="tx1"/>
              </a:solidFill>
            </a:endParaRPr>
          </a:p>
          <a:p>
            <a:pPr algn="l"/>
            <a:r>
              <a:rPr lang="ru-RU" sz="2400" b="1" dirty="0" smtClean="0">
                <a:solidFill>
                  <a:schemeClr val="tx1"/>
                </a:solidFill>
              </a:rPr>
              <a:t>При уборке трав на сенаж потери сухого вещества достигают 10...20%, что значительно ниже, чем при заготовке сена и силоса. 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преимущества</a:t>
            </a:r>
            <a:endParaRPr lang="ru-RU" sz="2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836712"/>
            <a:ext cx="8640960" cy="5760640"/>
          </a:xfrm>
        </p:spPr>
        <p:txBody>
          <a:bodyPr>
            <a:noAutofit/>
          </a:bodyPr>
          <a:lstStyle/>
          <a:p>
            <a:r>
              <a:rPr lang="ru-RU" sz="1800" b="1" dirty="0" smtClean="0"/>
              <a:t>С</a:t>
            </a:r>
            <a:r>
              <a:rPr lang="ru-RU" sz="1800" b="1" dirty="0" smtClean="0"/>
              <a:t>енаж </a:t>
            </a:r>
            <a:r>
              <a:rPr lang="ru-RU" sz="1800" b="1" dirty="0" smtClean="0"/>
              <a:t>в упаковке дает увеличение питательности кормов примерно на 20%, позволяет получить полностью сбалансированный корм, эффективно его использовать и повысить продуктивность животных на 20-30%, снизить затраты кормов в сухом веществе и себестоимость продукции животноводства, уменьшить потребность в площади для производства кормов на 25% даже при сохранении существующего уровня урожайности кормовых культур и угодий.</a:t>
            </a:r>
          </a:p>
          <a:p>
            <a:r>
              <a:rPr lang="ru-RU" sz="1800" b="1" dirty="0" smtClean="0"/>
              <a:t>Основные преимущества сенажа в упаковке по сравнению с традиционными кормами </a:t>
            </a:r>
            <a:r>
              <a:rPr lang="ru-RU" sz="1800" b="1" dirty="0" smtClean="0"/>
              <a:t>таковы:</a:t>
            </a:r>
          </a:p>
          <a:p>
            <a:pPr>
              <a:buNone/>
            </a:pPr>
            <a:r>
              <a:rPr lang="ru-RU" sz="1800" b="1" dirty="0" smtClean="0"/>
              <a:t>-</a:t>
            </a:r>
            <a:r>
              <a:rPr lang="ru-RU" sz="1800" b="1" dirty="0" smtClean="0"/>
              <a:t>Неустойчивая </a:t>
            </a:r>
            <a:r>
              <a:rPr lang="ru-RU" sz="1800" b="1" dirty="0" smtClean="0"/>
              <a:t>погода во время заготовки кормов не играет роли: сенаж с влажностью до 55% в течение дня упаковывается в специальную пленку без добавления консервантов и хранится без существенной потери кормовых </a:t>
            </a:r>
            <a:r>
              <a:rPr lang="ru-RU" sz="1800" b="1" dirty="0" smtClean="0"/>
              <a:t>качеств;</a:t>
            </a:r>
          </a:p>
          <a:p>
            <a:pPr>
              <a:buNone/>
            </a:pPr>
            <a:r>
              <a:rPr lang="ru-RU" sz="1800" b="1" dirty="0" smtClean="0"/>
              <a:t>-Упакованные </a:t>
            </a:r>
            <a:r>
              <a:rPr lang="ru-RU" sz="1800" b="1" dirty="0" smtClean="0"/>
              <a:t>в пленку корма удобно хранить в любом месте даже без укрытия, постоянный вес рулонов удобен при дозированном кормлении скота, рулоны </a:t>
            </a:r>
            <a:r>
              <a:rPr lang="ru-RU" sz="1800" b="1" dirty="0" err="1" smtClean="0"/>
              <a:t>пожаробезопасны</a:t>
            </a:r>
            <a:r>
              <a:rPr lang="ru-RU" sz="1800" b="1" dirty="0" smtClean="0"/>
              <a:t> и великолепно сохраняются не менее одного года; </a:t>
            </a:r>
            <a:endParaRPr lang="ru-RU" sz="1800" b="1" dirty="0" smtClean="0"/>
          </a:p>
          <a:p>
            <a:pPr>
              <a:buNone/>
            </a:pPr>
            <a:r>
              <a:rPr lang="ru-RU" sz="1800" b="1" dirty="0" smtClean="0"/>
              <a:t>-</a:t>
            </a:r>
            <a:r>
              <a:rPr lang="ru-RU" sz="1800" b="1" dirty="0" smtClean="0"/>
              <a:t>П</a:t>
            </a:r>
            <a:r>
              <a:rPr lang="ru-RU" sz="1800" b="1" dirty="0" smtClean="0"/>
              <a:t>овышается </a:t>
            </a:r>
            <a:r>
              <a:rPr lang="ru-RU" sz="1800" b="1" dirty="0" smtClean="0"/>
              <a:t>эффективность и рентабельность производства молока и </a:t>
            </a:r>
            <a:r>
              <a:rPr lang="ru-RU" sz="1800" b="1" dirty="0" smtClean="0"/>
              <a:t>мяса;</a:t>
            </a:r>
          </a:p>
          <a:p>
            <a:pPr>
              <a:buNone/>
            </a:pPr>
            <a:r>
              <a:rPr lang="ru-RU" sz="1800" b="1" dirty="0" smtClean="0"/>
              <a:t>-Значительно </a:t>
            </a:r>
            <a:r>
              <a:rPr lang="ru-RU" sz="1800" b="1" dirty="0" smtClean="0"/>
              <a:t>облегчается труд механизаторов, скотников и доярок, повышается культура </a:t>
            </a:r>
            <a:r>
              <a:rPr lang="ru-RU" sz="1800" b="1" dirty="0" smtClean="0"/>
              <a:t>производства.</a:t>
            </a:r>
            <a:endParaRPr lang="ru-RU" sz="18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sz="2700" b="1" dirty="0" smtClean="0"/>
              <a:t>Технология заготовки и хранения сенажа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908720"/>
            <a:ext cx="8640960" cy="5616624"/>
          </a:xfrm>
        </p:spPr>
        <p:txBody>
          <a:bodyPr>
            <a:normAutofit lnSpcReduction="10000"/>
          </a:bodyPr>
          <a:lstStyle/>
          <a:p>
            <a:r>
              <a:rPr lang="ru-RU" sz="2000" b="1" dirty="0" smtClean="0"/>
              <a:t>Одно из главных условий для получения сенажа высокого качества — соблюдение сроков скашивания. Убирать злаковые травы на сенаж рекомендуется в фазе начала колошения, бобовые — </a:t>
            </a:r>
            <a:r>
              <a:rPr lang="ru-RU" sz="2000" b="1" dirty="0" err="1" smtClean="0"/>
              <a:t>бутонизации</a:t>
            </a:r>
            <a:r>
              <a:rPr lang="ru-RU" sz="2000" b="1" dirty="0" smtClean="0"/>
              <a:t> — начала цветения.</a:t>
            </a:r>
          </a:p>
          <a:p>
            <a:r>
              <a:rPr lang="ru-RU" sz="2000" b="1" dirty="0" err="1" smtClean="0"/>
              <a:t>Овсяно-бобовые</a:t>
            </a:r>
            <a:r>
              <a:rPr lang="ru-RU" sz="2000" b="1" dirty="0" smtClean="0"/>
              <a:t> смеси </a:t>
            </a:r>
            <a:r>
              <a:rPr lang="ru-RU" sz="2000" b="1" dirty="0" err="1" smtClean="0"/>
              <a:t>сенажируют</a:t>
            </a:r>
            <a:r>
              <a:rPr lang="ru-RU" sz="2000" b="1" dirty="0" smtClean="0"/>
              <a:t> при образовании в 1-2 нижних ярусах бобов желтой спелости, а суданскую траву, </a:t>
            </a:r>
            <a:r>
              <a:rPr lang="ru-RU" sz="2000" b="1" dirty="0" err="1" smtClean="0"/>
              <a:t>сорго-суданковые</a:t>
            </a:r>
            <a:r>
              <a:rPr lang="ru-RU" sz="2000" b="1" dirty="0" smtClean="0"/>
              <a:t> гибриды и их смеси с бобовыми — в начале </a:t>
            </a:r>
            <a:r>
              <a:rPr lang="ru-RU" sz="2000" b="1" dirty="0" err="1" smtClean="0"/>
              <a:t>выметывания</a:t>
            </a:r>
            <a:r>
              <a:rPr lang="ru-RU" sz="2000" b="1" dirty="0" smtClean="0"/>
              <a:t> злаков.</a:t>
            </a:r>
          </a:p>
          <a:p>
            <a:r>
              <a:rPr lang="ru-RU" sz="2000" b="1" dirty="0" smtClean="0"/>
              <a:t>Прогрессивным способом является заготовка </a:t>
            </a:r>
            <a:r>
              <a:rPr lang="ru-RU" sz="2000" b="1" dirty="0" err="1" smtClean="0"/>
              <a:t>зерносенажа</a:t>
            </a:r>
            <a:r>
              <a:rPr lang="ru-RU" sz="2000" b="1" dirty="0" smtClean="0"/>
              <a:t> из смеси зернофуражных злаковых и бобовых трав в фазе конца молочной или начала восковой спелости зерна </a:t>
            </a:r>
            <a:r>
              <a:rPr lang="ru-RU" sz="2000" b="1" dirty="0" smtClean="0"/>
              <a:t>злаков. </a:t>
            </a:r>
            <a:r>
              <a:rPr lang="ru-RU" sz="2000" b="1" dirty="0" err="1" smtClean="0"/>
              <a:t>Зерносенаж</a:t>
            </a:r>
            <a:r>
              <a:rPr lang="ru-RU" sz="2000" b="1" dirty="0" smtClean="0"/>
              <a:t> приготавливают при </a:t>
            </a:r>
            <a:r>
              <a:rPr lang="ru-RU" sz="2000" b="1" dirty="0" err="1" smtClean="0"/>
              <a:t>безобмолотной</a:t>
            </a:r>
            <a:r>
              <a:rPr lang="ru-RU" sz="2000" b="1" dirty="0" smtClean="0"/>
              <a:t> </a:t>
            </a:r>
            <a:r>
              <a:rPr lang="ru-RU" sz="2000" b="1" dirty="0" smtClean="0"/>
              <a:t>уборке зернофуражных смесей. Влажность сырья при скашивании составляет 45...60%, поэтому уборку проводят прямым </a:t>
            </a:r>
            <a:r>
              <a:rPr lang="ru-RU" sz="2000" b="1" dirty="0" err="1" smtClean="0"/>
              <a:t>комбайнированием</a:t>
            </a:r>
            <a:r>
              <a:rPr lang="ru-RU" sz="2000" b="1" dirty="0" smtClean="0"/>
              <a:t> без укладки массы в валки. При уборке смесей в фазе молочно-восковой спелости зерна по сенажной </a:t>
            </a:r>
            <a:r>
              <a:rPr lang="ru-RU" sz="2000" b="1" dirty="0" smtClean="0"/>
              <a:t>технологии обеспечивается </a:t>
            </a:r>
            <a:r>
              <a:rPr lang="ru-RU" sz="2000" b="1" dirty="0" smtClean="0"/>
              <a:t>больший сбор с единицы площади </a:t>
            </a:r>
            <a:r>
              <a:rPr lang="ru-RU" sz="2000" b="1" dirty="0" err="1" smtClean="0"/>
              <a:t>переваримого</a:t>
            </a:r>
            <a:r>
              <a:rPr lang="ru-RU" sz="2000" b="1" dirty="0" smtClean="0"/>
              <a:t> протеина и </a:t>
            </a:r>
            <a:r>
              <a:rPr lang="ru-RU" sz="2000" b="1" dirty="0" err="1" smtClean="0"/>
              <a:t>кормопротеиновых</a:t>
            </a:r>
            <a:r>
              <a:rPr lang="ru-RU" sz="2000" b="1" dirty="0" smtClean="0"/>
              <a:t> единиц, чем при уборке на </a:t>
            </a:r>
            <a:r>
              <a:rPr lang="ru-RU" sz="2000" b="1" dirty="0" smtClean="0"/>
              <a:t>зерно. Рано </a:t>
            </a:r>
            <a:r>
              <a:rPr lang="ru-RU" sz="2000" b="1" dirty="0" smtClean="0"/>
              <a:t>убранное поле оказывается готовым для зяблевой обработки, а это хороший залог для урожая следующего года.</a:t>
            </a:r>
          </a:p>
          <a:p>
            <a:pPr>
              <a:buNone/>
            </a:pPr>
            <a:endParaRPr lang="ru-RU" sz="1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Технология приготовления сенажа </a:t>
            </a:r>
            <a:endParaRPr lang="ru-RU" sz="2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836712"/>
            <a:ext cx="8712968" cy="5760640"/>
          </a:xfrm>
        </p:spPr>
        <p:txBody>
          <a:bodyPr>
            <a:noAutofit/>
          </a:bodyPr>
          <a:lstStyle/>
          <a:p>
            <a:r>
              <a:rPr lang="ru-RU" sz="2000" b="1" dirty="0" smtClean="0"/>
              <a:t>Технология приготовления сенажа состоит из следующих операций: </a:t>
            </a:r>
            <a:endParaRPr lang="ru-RU" sz="2000" b="1" dirty="0" smtClean="0"/>
          </a:p>
          <a:p>
            <a:pPr>
              <a:buNone/>
            </a:pPr>
            <a:r>
              <a:rPr lang="ru-RU" sz="2000" b="1" dirty="0" smtClean="0"/>
              <a:t>-</a:t>
            </a:r>
            <a:r>
              <a:rPr lang="ru-RU" sz="2000" b="1" dirty="0" smtClean="0"/>
              <a:t>скашивание </a:t>
            </a:r>
            <a:r>
              <a:rPr lang="ru-RU" sz="2000" b="1" dirty="0" smtClean="0"/>
              <a:t>и плющение (бобовых трав), </a:t>
            </a:r>
            <a:endParaRPr lang="ru-RU" sz="2000" b="1" dirty="0" smtClean="0"/>
          </a:p>
          <a:p>
            <a:pPr>
              <a:buNone/>
            </a:pPr>
            <a:r>
              <a:rPr lang="ru-RU" sz="2000" b="1" dirty="0" smtClean="0"/>
              <a:t>-</a:t>
            </a:r>
            <a:r>
              <a:rPr lang="ru-RU" sz="2000" b="1" dirty="0" smtClean="0"/>
              <a:t>ворошение </a:t>
            </a:r>
            <a:r>
              <a:rPr lang="ru-RU" sz="2000" b="1" dirty="0" smtClean="0"/>
              <a:t>и </a:t>
            </a:r>
            <a:r>
              <a:rPr lang="ru-RU" sz="2000" b="1" dirty="0" err="1" smtClean="0"/>
              <a:t>провяливание</a:t>
            </a:r>
            <a:r>
              <a:rPr lang="ru-RU" sz="2000" b="1" dirty="0" smtClean="0"/>
              <a:t> травы в поле до влажности 55...60%, </a:t>
            </a:r>
            <a:endParaRPr lang="ru-RU" sz="2000" b="1" dirty="0" smtClean="0"/>
          </a:p>
          <a:p>
            <a:pPr>
              <a:buNone/>
            </a:pPr>
            <a:r>
              <a:rPr lang="ru-RU" sz="2000" b="1" dirty="0" smtClean="0"/>
              <a:t>-</a:t>
            </a:r>
            <a:r>
              <a:rPr lang="ru-RU" sz="2000" b="1" dirty="0" smtClean="0"/>
              <a:t>подбор </a:t>
            </a:r>
            <a:r>
              <a:rPr lang="ru-RU" sz="2000" b="1" dirty="0" smtClean="0"/>
              <a:t>с измельчением, транспортировка, закладка в хранилище, </a:t>
            </a:r>
            <a:endParaRPr lang="ru-RU" sz="2000" b="1" dirty="0" smtClean="0"/>
          </a:p>
          <a:p>
            <a:pPr>
              <a:buNone/>
            </a:pPr>
            <a:r>
              <a:rPr lang="ru-RU" sz="2000" b="1" dirty="0" smtClean="0"/>
              <a:t>-</a:t>
            </a:r>
            <a:r>
              <a:rPr lang="ru-RU" sz="2000" b="1" dirty="0" smtClean="0"/>
              <a:t>тщательная </a:t>
            </a:r>
            <a:r>
              <a:rPr lang="ru-RU" sz="2000" b="1" dirty="0" smtClean="0"/>
              <a:t>трамбовка и укрытие. </a:t>
            </a:r>
            <a:endParaRPr lang="ru-RU" sz="2000" b="1" dirty="0" smtClean="0"/>
          </a:p>
          <a:p>
            <a:pPr>
              <a:buNone/>
            </a:pPr>
            <a:r>
              <a:rPr lang="ru-RU" sz="2000" b="1" dirty="0" smtClean="0"/>
              <a:t>Второй </a:t>
            </a:r>
            <a:r>
              <a:rPr lang="ru-RU" sz="2000" b="1" dirty="0" smtClean="0"/>
              <a:t>важный фактор, обусловливающий успех заготовки сенажа — степень </a:t>
            </a:r>
            <a:r>
              <a:rPr lang="ru-RU" sz="2000" b="1" dirty="0" err="1" smtClean="0"/>
              <a:t>провяливания</a:t>
            </a:r>
            <a:r>
              <a:rPr lang="ru-RU" sz="2000" b="1" dirty="0" smtClean="0"/>
              <a:t> </a:t>
            </a:r>
            <a:r>
              <a:rPr lang="ru-RU" sz="2000" b="1" dirty="0" smtClean="0"/>
              <a:t>растений. Рекомендуется </a:t>
            </a:r>
            <a:r>
              <a:rPr lang="ru-RU" sz="2000" b="1" dirty="0" smtClean="0"/>
              <a:t>приступать к подбору трав на сенаж после снижения влажности до 50-60%, с тем чтобы основное количество массы было убрано при влажности не выше 50%.</a:t>
            </a:r>
          </a:p>
          <a:p>
            <a:r>
              <a:rPr lang="ru-RU" sz="2000" b="1" dirty="0" smtClean="0"/>
              <a:t>Для того чтобы ускорить </a:t>
            </a:r>
            <a:r>
              <a:rPr lang="ru-RU" sz="2000" b="1" dirty="0" err="1" smtClean="0"/>
              <a:t>провяливание</a:t>
            </a:r>
            <a:r>
              <a:rPr lang="ru-RU" sz="2000" b="1" dirty="0" smtClean="0"/>
              <a:t> трав, применяют плющение бобовых и бобово-злаковых </a:t>
            </a:r>
            <a:r>
              <a:rPr lang="ru-RU" sz="2000" b="1" dirty="0" smtClean="0"/>
              <a:t>травостоев</a:t>
            </a:r>
            <a:endParaRPr lang="ru-RU" sz="2000" b="1" dirty="0" smtClean="0"/>
          </a:p>
          <a:p>
            <a:r>
              <a:rPr lang="ru-RU" sz="2000" b="1" dirty="0" smtClean="0"/>
              <a:t>Контроль </a:t>
            </a:r>
            <a:r>
              <a:rPr lang="ru-RU" sz="2000" b="1" dirty="0" smtClean="0"/>
              <a:t>за соблюдением верхнего предела влажности особенно необходим при заготовке сенажа из бобовых и других трав, содержащих 15% протеина и более.</a:t>
            </a:r>
          </a:p>
          <a:p>
            <a:endParaRPr lang="ru-RU" sz="2000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490066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технологии </a:t>
            </a:r>
            <a:r>
              <a:rPr lang="ru-RU" sz="2400" b="1" dirty="0" smtClean="0"/>
              <a:t>заготовки </a:t>
            </a:r>
            <a:r>
              <a:rPr lang="ru-RU" sz="2400" b="1" dirty="0" smtClean="0"/>
              <a:t>сенажа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908720"/>
            <a:ext cx="8640960" cy="5544616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Последовательность выполнения основных производственных операций технологии </a:t>
            </a:r>
            <a:r>
              <a:rPr lang="ru-RU" sz="1800" dirty="0" smtClean="0"/>
              <a:t>заготовки </a:t>
            </a:r>
            <a:r>
              <a:rPr lang="ru-RU" sz="1800" dirty="0" smtClean="0"/>
              <a:t>и хранения измельченного сенажа</a:t>
            </a:r>
            <a:r>
              <a:rPr lang="ru-RU" sz="1800" dirty="0" smtClean="0"/>
              <a:t>.</a:t>
            </a:r>
          </a:p>
          <a:p>
            <a:pPr>
              <a:buNone/>
            </a:pPr>
            <a:endParaRPr lang="ru-RU" sz="1800" dirty="0"/>
          </a:p>
        </p:txBody>
      </p:sp>
      <p:pic>
        <p:nvPicPr>
          <p:cNvPr id="4" name="Рисунок 3" descr="https://agrovesti.net/images/2016-content/48523-hg3y4gt2394h34grq93r91f3f-2ef97f43-hg8374gfo8qg473q84-qh4r7gq84grq938g4rq-34gyr3q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80728"/>
            <a:ext cx="9143999" cy="58772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Хранение сенажа</a:t>
            </a:r>
            <a:endParaRPr lang="ru-RU" sz="2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836712"/>
            <a:ext cx="8568952" cy="5688632"/>
          </a:xfrm>
        </p:spPr>
        <p:txBody>
          <a:bodyPr>
            <a:normAutofit fontScale="92500" lnSpcReduction="20000"/>
          </a:bodyPr>
          <a:lstStyle/>
          <a:p>
            <a:r>
              <a:rPr lang="ru-RU" sz="2400" b="1" dirty="0" smtClean="0"/>
              <a:t>Хранение сенажа — одна из наиболее ответственных операций. Сенаж хранят в траншеях или прессуют в рулоны. Для уменьшения потерь корма, создания удобства в работе и более эффективного применения механизации траншеи строят с облицованными стенами и с твердым бетонным основанием. Для увеличения герметичности и </a:t>
            </a:r>
            <a:r>
              <a:rPr lang="ru-RU" sz="2400" b="1" dirty="0" err="1" smtClean="0"/>
              <a:t>влагопроницаемости</a:t>
            </a:r>
            <a:r>
              <a:rPr lang="ru-RU" sz="2400" b="1" dirty="0" smtClean="0"/>
              <a:t> стены и дно траншеи обрабатывают специальным раствором или промазывают горячим битумом.</a:t>
            </a:r>
          </a:p>
          <a:p>
            <a:r>
              <a:rPr lang="ru-RU" sz="2400" b="1" dirty="0" smtClean="0"/>
              <a:t>Высота стен траншеи должна быть не менее 3,0...3,5 м, чтобы уменьшить отношение открытой поверхности сенажа к его массе. Ширина и длина траншей определяются сроком загрузки и условиями выемки. Ширина траншей должна быть такой, чтобы с учетом расхода сенажа можно было обеспечить его выемку слоем не менее 30...40 см по всей ширине и высоте хранилища. </a:t>
            </a:r>
            <a:endParaRPr lang="ru-RU" sz="2400" b="1" dirty="0" smtClean="0"/>
          </a:p>
          <a:p>
            <a:r>
              <a:rPr lang="ru-RU" sz="2400" b="1" dirty="0" smtClean="0"/>
              <a:t>Показателем </a:t>
            </a:r>
            <a:r>
              <a:rPr lang="ru-RU" sz="2400" b="1" dirty="0" smtClean="0"/>
              <a:t>достаточного уплотнения служит температура массы, которая не должна превышать 37°С. С повышением температуры резко падает переваримость питательных веществ и энергетическая ценность корма </a:t>
            </a:r>
            <a:r>
              <a:rPr lang="ru-RU" sz="2400" b="1" dirty="0" smtClean="0"/>
              <a:t>.</a:t>
            </a:r>
            <a:endParaRPr lang="ru-RU" sz="2400" b="1" dirty="0" smtClean="0"/>
          </a:p>
          <a:p>
            <a:endParaRPr lang="ru-RU" sz="1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/>
          </a:bodyPr>
          <a:lstStyle/>
          <a:p>
            <a:r>
              <a:rPr lang="ru-RU" sz="2000" b="1" i="1" dirty="0" smtClean="0"/>
              <a:t>Технология заготовки сенажа с упаковкой в пленку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836712"/>
            <a:ext cx="8640960" cy="5688632"/>
          </a:xfrm>
        </p:spPr>
        <p:txBody>
          <a:bodyPr>
            <a:normAutofit lnSpcReduction="10000"/>
          </a:bodyPr>
          <a:lstStyle/>
          <a:p>
            <a:r>
              <a:rPr lang="ru-RU" sz="2400" b="1" dirty="0" smtClean="0"/>
              <a:t>Применение кормозаготовительного оборудования по технологии «сенаж в упаковке» в основном осуществляется в комплексе, т. к. все шесть сельскохозяйственных машин выполняют взаимосвязанный технологический цикл:</a:t>
            </a:r>
          </a:p>
          <a:p>
            <a:pPr>
              <a:buNone/>
            </a:pPr>
            <a:r>
              <a:rPr lang="ru-RU" sz="2400" b="1" dirty="0" smtClean="0"/>
              <a:t>– кошение с одновременным плющением трав специальными резиновыми вальцами либо кондиционирование металлическими или полиэтиленовыми пальцами</a:t>
            </a:r>
            <a:r>
              <a:rPr lang="ru-RU" sz="2400" b="1" dirty="0" smtClean="0"/>
              <a:t>;</a:t>
            </a:r>
          </a:p>
          <a:p>
            <a:pPr>
              <a:buNone/>
            </a:pPr>
            <a:r>
              <a:rPr lang="ru-RU" sz="2400" b="1" dirty="0" smtClean="0"/>
              <a:t>– </a:t>
            </a:r>
            <a:r>
              <a:rPr lang="ru-RU" sz="2400" b="1" dirty="0" smtClean="0"/>
              <a:t>ворошение и вспушивание травяной массы</a:t>
            </a:r>
            <a:r>
              <a:rPr lang="ru-RU" sz="2400" b="1" dirty="0" smtClean="0"/>
              <a:t>;</a:t>
            </a:r>
          </a:p>
          <a:p>
            <a:pPr>
              <a:buNone/>
            </a:pPr>
            <a:r>
              <a:rPr lang="ru-RU" sz="2400" b="1" dirty="0" smtClean="0"/>
              <a:t>– </a:t>
            </a:r>
            <a:r>
              <a:rPr lang="ru-RU" sz="2400" b="1" dirty="0" smtClean="0"/>
              <a:t>образование валков</a:t>
            </a:r>
            <a:r>
              <a:rPr lang="ru-RU" sz="2400" b="1" dirty="0" smtClean="0"/>
              <a:t>;</a:t>
            </a:r>
          </a:p>
          <a:p>
            <a:pPr>
              <a:buNone/>
            </a:pPr>
            <a:r>
              <a:rPr lang="ru-RU" sz="2400" b="1" dirty="0" smtClean="0"/>
              <a:t>– </a:t>
            </a:r>
            <a:r>
              <a:rPr lang="ru-RU" sz="2400" b="1" dirty="0" smtClean="0"/>
              <a:t>подбор из валков и прессование в высокоплотные рулоны</a:t>
            </a:r>
            <a:r>
              <a:rPr lang="ru-RU" sz="2400" b="1" dirty="0" smtClean="0"/>
              <a:t>;</a:t>
            </a:r>
          </a:p>
          <a:p>
            <a:pPr>
              <a:buNone/>
            </a:pPr>
            <a:r>
              <a:rPr lang="ru-RU" sz="2400" b="1" dirty="0" smtClean="0"/>
              <a:t>– </a:t>
            </a:r>
            <a:r>
              <a:rPr lang="ru-RU" sz="2400" b="1" dirty="0" smtClean="0"/>
              <a:t>упаковка рулонов сенажа в специальную пленку</a:t>
            </a:r>
            <a:r>
              <a:rPr lang="ru-RU" sz="2400" b="1" dirty="0" smtClean="0"/>
              <a:t>;</a:t>
            </a:r>
          </a:p>
          <a:p>
            <a:pPr>
              <a:buNone/>
            </a:pPr>
            <a:r>
              <a:rPr lang="ru-RU" sz="2400" b="1" dirty="0" smtClean="0"/>
              <a:t>– </a:t>
            </a:r>
            <a:r>
              <a:rPr lang="ru-RU" sz="2400" b="1" dirty="0" smtClean="0"/>
              <a:t>измельчение и раздача готового корма животным</a:t>
            </a:r>
            <a:r>
              <a:rPr lang="ru-RU" sz="2400" b="1" dirty="0" smtClean="0"/>
              <a:t>.</a:t>
            </a:r>
          </a:p>
          <a:p>
            <a:pPr>
              <a:buNone/>
            </a:pPr>
            <a:r>
              <a:rPr lang="ru-RU" sz="2400" b="1" dirty="0" smtClean="0"/>
              <a:t>При благоприятных устойчивых погодных условиях комплекс эффективно используется для заготовки высококачественного сена.</a:t>
            </a:r>
          </a:p>
          <a:p>
            <a:pPr>
              <a:buNone/>
            </a:pPr>
            <a:endParaRPr lang="ru-RU" sz="1800" dirty="0" smtClean="0"/>
          </a:p>
          <a:p>
            <a:endParaRPr lang="ru-RU" sz="18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Хранение сенажа</a:t>
            </a:r>
            <a:endParaRPr lang="ru-RU" sz="2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908720"/>
            <a:ext cx="8640960" cy="5616624"/>
          </a:xfrm>
        </p:spPr>
        <p:txBody>
          <a:bodyPr>
            <a:normAutofit fontScale="92500" lnSpcReduction="10000"/>
          </a:bodyPr>
          <a:lstStyle/>
          <a:p>
            <a:r>
              <a:rPr lang="ru-RU" sz="2400" b="1" dirty="0" smtClean="0"/>
              <a:t>Сенажную траншею после укрытия черной пленкой прижимают отработанными резиновыми покрышками. В целях недопущения промерзания сенажа желательно укрывать соломой слоем 50 см.</a:t>
            </a:r>
          </a:p>
          <a:p>
            <a:r>
              <a:rPr lang="ru-RU" sz="2400" b="1" dirty="0" smtClean="0"/>
              <a:t>Перспективными хранилищами для закладки сенажа следует признать сенажные башни, которые позволяют создавать на фермах поточные технологические линии хранения, транспортирования и раздачи силоса и сенажа.</a:t>
            </a:r>
          </a:p>
          <a:p>
            <a:r>
              <a:rPr lang="ru-RU" sz="2400" b="1" dirty="0" smtClean="0"/>
              <a:t>Основные преимущества башен - небольшая занимаемая площадь, минимальная открытая поверхность, изоляция корма от попадания атмосферных осадков, полная механизация загрузки и разгрузки.</a:t>
            </a:r>
          </a:p>
          <a:p>
            <a:r>
              <a:rPr lang="ru-RU" sz="2400" b="1" dirty="0" smtClean="0"/>
              <a:t>Заполняют башню с соблюдением необходимого темпа загрузки - 5 м. по высоте хранилища в день</a:t>
            </a:r>
            <a:r>
              <a:rPr lang="ru-RU" sz="2400" b="1" dirty="0" smtClean="0"/>
              <a:t>.</a:t>
            </a:r>
          </a:p>
          <a:p>
            <a:r>
              <a:rPr lang="ru-RU" sz="2400" b="1" dirty="0" smtClean="0"/>
              <a:t>При тщательном соблюдении технологии заготовки сенажа потери питательных веществ бывают меньше, чем при приготовлении сена и силоса.</a:t>
            </a:r>
          </a:p>
          <a:p>
            <a:endParaRPr lang="ru-RU" sz="18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"</a:t>
            </a:r>
            <a:r>
              <a:rPr lang="ru-RU" sz="2400" b="1" dirty="0" smtClean="0"/>
              <a:t>Сенаж в упаковке"</a:t>
            </a:r>
            <a:endParaRPr lang="ru-RU" sz="2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908720"/>
            <a:ext cx="8712968" cy="5688632"/>
          </a:xfrm>
        </p:spPr>
        <p:txBody>
          <a:bodyPr>
            <a:normAutofit lnSpcReduction="10000"/>
          </a:bodyPr>
          <a:lstStyle/>
          <a:p>
            <a:r>
              <a:rPr lang="ru-RU" sz="2400" b="1" dirty="0" smtClean="0"/>
              <a:t>Трудности и недостатки традиционной заготовки сенажа успешно преодолеваются при заготовке этого корма по технологии "сенаж в упаковке". </a:t>
            </a:r>
          </a:p>
          <a:p>
            <a:r>
              <a:rPr lang="ru-RU" sz="2400" b="1" dirty="0" smtClean="0"/>
              <a:t>Э</a:t>
            </a:r>
            <a:r>
              <a:rPr lang="ru-RU" sz="2400" b="1" dirty="0" smtClean="0"/>
              <a:t>та </a:t>
            </a:r>
            <a:r>
              <a:rPr lang="ru-RU" sz="2400" b="1" dirty="0" smtClean="0"/>
              <a:t>технология является новой и по сравнению с традиционной имеет ряд неоспоримых преимуществ:</a:t>
            </a:r>
          </a:p>
          <a:p>
            <a:pPr>
              <a:buNone/>
            </a:pPr>
            <a:r>
              <a:rPr lang="ru-RU" sz="2400" b="1" dirty="0" smtClean="0"/>
              <a:t>-высокое </a:t>
            </a:r>
            <a:r>
              <a:rPr lang="ru-RU" sz="2400" b="1" dirty="0" smtClean="0"/>
              <a:t>качество получаемого корма;</a:t>
            </a:r>
          </a:p>
          <a:p>
            <a:pPr>
              <a:buNone/>
            </a:pPr>
            <a:r>
              <a:rPr lang="ru-RU" sz="2400" b="1" dirty="0" smtClean="0"/>
              <a:t>-заготовка </a:t>
            </a:r>
            <a:r>
              <a:rPr lang="ru-RU" sz="2400" b="1" dirty="0" smtClean="0"/>
              <a:t>может производиться при неблагоприятных погодных условиях;</a:t>
            </a:r>
          </a:p>
          <a:p>
            <a:pPr>
              <a:buNone/>
            </a:pPr>
            <a:r>
              <a:rPr lang="ru-RU" sz="2400" b="1" dirty="0" smtClean="0"/>
              <a:t>-минимальные </a:t>
            </a:r>
            <a:r>
              <a:rPr lang="ru-RU" sz="2400" b="1" dirty="0" smtClean="0"/>
              <a:t>потери при уборке, хранении и скармливании;</a:t>
            </a:r>
          </a:p>
          <a:p>
            <a:pPr>
              <a:buNone/>
            </a:pPr>
            <a:r>
              <a:rPr lang="ru-RU" sz="2400" b="1" dirty="0" smtClean="0"/>
              <a:t>-увеличение </a:t>
            </a:r>
            <a:r>
              <a:rPr lang="ru-RU" sz="2400" b="1" dirty="0" smtClean="0"/>
              <a:t>производительности труда в 2 раза;</a:t>
            </a:r>
          </a:p>
          <a:p>
            <a:pPr>
              <a:buNone/>
            </a:pPr>
            <a:r>
              <a:rPr lang="ru-RU" sz="2400" b="1" dirty="0" smtClean="0"/>
              <a:t>-сжатые </a:t>
            </a:r>
            <a:r>
              <a:rPr lang="ru-RU" sz="2400" b="1" dirty="0" smtClean="0"/>
              <a:t>сроки заготовки корма (2000 тонн за 20 дней);</a:t>
            </a:r>
          </a:p>
          <a:p>
            <a:pPr>
              <a:buNone/>
            </a:pPr>
            <a:r>
              <a:rPr lang="ru-RU" sz="2400" b="1" dirty="0" smtClean="0"/>
              <a:t>-возможность </a:t>
            </a:r>
            <a:r>
              <a:rPr lang="ru-RU" sz="2400" b="1" dirty="0" smtClean="0"/>
              <a:t>кошения трав с более высокой кормовой ценностью в более ранние сроки</a:t>
            </a:r>
          </a:p>
          <a:p>
            <a:pPr>
              <a:buNone/>
            </a:pPr>
            <a:r>
              <a:rPr lang="ru-RU" sz="2400" b="1" dirty="0" smtClean="0"/>
              <a:t>-окупаемость </a:t>
            </a:r>
            <a:r>
              <a:rPr lang="ru-RU" sz="2400" b="1" dirty="0" smtClean="0"/>
              <a:t>вложенных средств за 2-3 года.</a:t>
            </a:r>
          </a:p>
          <a:p>
            <a:endParaRPr lang="ru-RU" sz="18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Технология </a:t>
            </a:r>
            <a:r>
              <a:rPr lang="ru-RU" sz="2400" b="1" dirty="0" smtClean="0"/>
              <a:t>заготовки сенажа</a:t>
            </a:r>
            <a:endParaRPr lang="ru-RU" sz="2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052736"/>
            <a:ext cx="8712968" cy="5472608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Технология заготовки травяных кормов с упаковкой в пленку. Процесс заготовки корма включает в себя следующие операции:</a:t>
            </a:r>
          </a:p>
          <a:p>
            <a:pPr>
              <a:buNone/>
            </a:pPr>
            <a:r>
              <a:rPr lang="ru-RU" sz="2400" b="1" dirty="0" smtClean="0"/>
              <a:t>1. Кошение трав с одновременным плющением;</a:t>
            </a:r>
          </a:p>
          <a:p>
            <a:pPr>
              <a:buNone/>
            </a:pPr>
            <a:r>
              <a:rPr lang="ru-RU" sz="2400" b="1" dirty="0" smtClean="0"/>
              <a:t>2. Вспушивание и </a:t>
            </a:r>
            <a:r>
              <a:rPr lang="ru-RU" sz="2400" b="1" dirty="0" err="1" smtClean="0"/>
              <a:t>подвяливание</a:t>
            </a:r>
            <a:r>
              <a:rPr lang="ru-RU" sz="2400" b="1" dirty="0" smtClean="0"/>
              <a:t> скошенной массы;</a:t>
            </a:r>
          </a:p>
          <a:p>
            <a:pPr>
              <a:buNone/>
            </a:pPr>
            <a:r>
              <a:rPr lang="ru-RU" sz="2400" b="1" dirty="0" smtClean="0"/>
              <a:t>3. Формирование валков;</a:t>
            </a:r>
          </a:p>
          <a:p>
            <a:pPr>
              <a:buNone/>
            </a:pPr>
            <a:r>
              <a:rPr lang="ru-RU" sz="2400" b="1" dirty="0" smtClean="0"/>
              <a:t>4. Прессование рулонов с последующей их транспортировкой к месту упаковки и хранения</a:t>
            </a:r>
          </a:p>
          <a:p>
            <a:pPr>
              <a:buNone/>
            </a:pPr>
            <a:r>
              <a:rPr lang="ru-RU" sz="2400" b="1" dirty="0" smtClean="0"/>
              <a:t>5. Упаковка рулонов в специальную пленку, складирование упакованных рулонов;</a:t>
            </a:r>
          </a:p>
          <a:p>
            <a:pPr>
              <a:buNone/>
            </a:pPr>
            <a:r>
              <a:rPr lang="ru-RU" sz="2400" b="1" dirty="0" smtClean="0"/>
              <a:t>6. Измельчение и раздача кормов животным.</a:t>
            </a:r>
          </a:p>
          <a:p>
            <a:endParaRPr lang="ru-RU" sz="1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610</Words>
  <Application>Microsoft Office PowerPoint</Application>
  <PresentationFormat>Экран (4:3)</PresentationFormat>
  <Paragraphs>64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Технология заготовки и хранения сенажа </vt:lpstr>
      <vt:lpstr>Технология заготовки и хранения сенажа </vt:lpstr>
      <vt:lpstr>Технология приготовления сенажа </vt:lpstr>
      <vt:lpstr>технологии заготовки сенажа.</vt:lpstr>
      <vt:lpstr>Хранение сенажа</vt:lpstr>
      <vt:lpstr>Технология заготовки сенажа с упаковкой в пленку</vt:lpstr>
      <vt:lpstr>Хранение сенажа</vt:lpstr>
      <vt:lpstr>"Сенаж в упаковке"</vt:lpstr>
      <vt:lpstr>Технология заготовки сенажа</vt:lpstr>
      <vt:lpstr>преимущества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Технология заготовки и хранения сенажа </dc:title>
  <dc:creator>2016</dc:creator>
  <cp:lastModifiedBy>2016</cp:lastModifiedBy>
  <cp:revision>14</cp:revision>
  <dcterms:created xsi:type="dcterms:W3CDTF">2019-12-27T12:32:18Z</dcterms:created>
  <dcterms:modified xsi:type="dcterms:W3CDTF">2019-12-27T13:17:17Z</dcterms:modified>
</cp:coreProperties>
</file>